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3EA5855-7486-40F2-B263-79EAF8DD0F57}">
  <a:tblStyle styleId="{13EA5855-7486-40F2-B263-79EAF8DD0F57}"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aleway-regular.fntdata"/><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ba9228217b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ba9228217b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ba9228217b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ba9228217b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ba9228217b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ba9228217b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ba9228217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ba9228217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ba9228217b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ba9228217b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a9228217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a9228217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ba9228217b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ba9228217b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ba9228217b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ba9228217b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ba9228217b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ba9228217b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ba9228217b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ba9228217b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ba9228217b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ba9228217b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hyperlink" Target="https://youtu.be/kSLJriaOumA"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idx="1" type="subTitle"/>
          </p:nvPr>
        </p:nvSpPr>
        <p:spPr>
          <a:xfrm>
            <a:off x="729625" y="3172900"/>
            <a:ext cx="7688100" cy="66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35"/>
              <a:buNone/>
            </a:pPr>
            <a:r>
              <a:rPr lang="en" sz="1760"/>
              <a:t>Continuing my friend’s talk…</a:t>
            </a:r>
            <a:r>
              <a:rPr lang="en" sz="1760"/>
              <a:t> Let’s connect the dots and see what we have understood so far...</a:t>
            </a:r>
            <a:endParaRPr sz="1760"/>
          </a:p>
        </p:txBody>
      </p:sp>
      <p:sp>
        <p:nvSpPr>
          <p:cNvPr id="87" name="Google Shape;87;p13"/>
          <p:cNvSpPr txBox="1"/>
          <p:nvPr/>
        </p:nvSpPr>
        <p:spPr>
          <a:xfrm>
            <a:off x="6557450" y="4692700"/>
            <a:ext cx="253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No ownership for any image</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 and Misc. Takeouts:</a:t>
            </a:r>
            <a:endParaRPr/>
          </a:p>
        </p:txBody>
      </p:sp>
      <p:sp>
        <p:nvSpPr>
          <p:cNvPr id="165" name="Google Shape;165;p22"/>
          <p:cNvSpPr txBox="1"/>
          <p:nvPr/>
        </p:nvSpPr>
        <p:spPr>
          <a:xfrm>
            <a:off x="911900" y="1854525"/>
            <a:ext cx="7848600" cy="11775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SzPts val="1300"/>
              <a:buFont typeface="Lato"/>
              <a:buAutoNum type="arabicPeriod"/>
            </a:pPr>
            <a:r>
              <a:rPr lang="en" sz="1300">
                <a:latin typeface="Lato"/>
                <a:ea typeface="Lato"/>
                <a:cs typeface="Lato"/>
                <a:sym typeface="Lato"/>
              </a:rPr>
              <a:t>StyleGAN Allows a control over the features in the image.</a:t>
            </a:r>
            <a:endParaRPr sz="1300">
              <a:latin typeface="Lato"/>
              <a:ea typeface="Lato"/>
              <a:cs typeface="Lato"/>
              <a:sym typeface="Lato"/>
            </a:endParaRPr>
          </a:p>
          <a:p>
            <a:pPr indent="-311150" lvl="0" marL="457200" rtl="0" algn="l">
              <a:spcBef>
                <a:spcPts val="0"/>
              </a:spcBef>
              <a:spcAft>
                <a:spcPts val="0"/>
              </a:spcAft>
              <a:buSzPts val="1300"/>
              <a:buFont typeface="Lato"/>
              <a:buAutoNum type="arabicPeriod"/>
            </a:pPr>
            <a:r>
              <a:rPr lang="en" sz="1300">
                <a:latin typeface="Lato"/>
                <a:ea typeface="Lato"/>
                <a:cs typeface="Lato"/>
                <a:sym typeface="Lato"/>
              </a:rPr>
              <a:t>Major changes from previous tools is AdaIN and Mapping Network.</a:t>
            </a:r>
            <a:endParaRPr sz="1300">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sz="1300">
                <a:latin typeface="Lato"/>
                <a:ea typeface="Lato"/>
                <a:cs typeface="Lato"/>
                <a:sym typeface="Lato"/>
              </a:rPr>
              <a:t>Advantages over ProGAN : </a:t>
            </a:r>
            <a:r>
              <a:rPr i="1" lang="en" sz="1150" u="sng"/>
              <a:t>Now you can easily manipulate entangled features. High quality and realistic images are generated.</a:t>
            </a:r>
            <a:endParaRPr i="1" sz="1150" u="sng"/>
          </a:p>
          <a:p>
            <a:pPr indent="-311150" lvl="0" marL="457200" rtl="0" algn="l">
              <a:spcBef>
                <a:spcPts val="0"/>
              </a:spcBef>
              <a:spcAft>
                <a:spcPts val="0"/>
              </a:spcAft>
              <a:buSzPts val="1300"/>
              <a:buFont typeface="Lato"/>
              <a:buAutoNum type="arabicPeriod"/>
            </a:pPr>
            <a:r>
              <a:rPr b="1" lang="en" sz="1300">
                <a:latin typeface="Lato"/>
                <a:ea typeface="Lato"/>
                <a:cs typeface="Lato"/>
                <a:sym typeface="Lato"/>
              </a:rPr>
              <a:t>Limitation</a:t>
            </a:r>
            <a:r>
              <a:rPr lang="en" sz="1300">
                <a:latin typeface="Lato"/>
                <a:ea typeface="Lato"/>
                <a:cs typeface="Lato"/>
                <a:sym typeface="Lato"/>
              </a:rPr>
              <a:t>:  Check for the blue line in the image. Smile is not changing wrt the Face Movement </a:t>
            </a:r>
            <a:endParaRPr sz="1300">
              <a:latin typeface="Lato"/>
              <a:ea typeface="Lato"/>
              <a:cs typeface="Lato"/>
              <a:sym typeface="Lato"/>
            </a:endParaRPr>
          </a:p>
        </p:txBody>
      </p:sp>
      <p:pic>
        <p:nvPicPr>
          <p:cNvPr id="166" name="Google Shape;166;p22"/>
          <p:cNvPicPr preferRelativeResize="0"/>
          <p:nvPr/>
        </p:nvPicPr>
        <p:blipFill>
          <a:blip r:embed="rId3">
            <a:alphaModFix/>
          </a:blip>
          <a:stretch>
            <a:fillRect/>
          </a:stretch>
        </p:blipFill>
        <p:spPr>
          <a:xfrm>
            <a:off x="1453650" y="3093525"/>
            <a:ext cx="3520597" cy="1745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If time permits:</a:t>
            </a:r>
            <a:endParaRPr/>
          </a:p>
        </p:txBody>
      </p:sp>
      <p:graphicFrame>
        <p:nvGraphicFramePr>
          <p:cNvPr id="172" name="Google Shape;172;p23"/>
          <p:cNvGraphicFramePr/>
          <p:nvPr/>
        </p:nvGraphicFramePr>
        <p:xfrm>
          <a:off x="4763" y="2201600"/>
          <a:ext cx="3000000" cy="3000000"/>
        </p:xfrm>
        <a:graphic>
          <a:graphicData uri="http://schemas.openxmlformats.org/drawingml/2006/table">
            <a:tbl>
              <a:tblPr>
                <a:noFill/>
                <a:tableStyleId>{13EA5855-7486-40F2-B263-79EAF8DD0F57}</a:tableStyleId>
              </a:tblPr>
              <a:tblGrid>
                <a:gridCol w="2390775"/>
                <a:gridCol w="6743700"/>
              </a:tblGrid>
              <a:tr h="457200">
                <a:tc>
                  <a:txBody>
                    <a:bodyPr/>
                    <a:lstStyle/>
                    <a:p>
                      <a:pPr indent="0" lvl="0" marL="0" rtl="0" algn="l">
                        <a:lnSpc>
                          <a:spcPct val="115000"/>
                        </a:lnSpc>
                        <a:spcBef>
                          <a:spcPts val="0"/>
                        </a:spcBef>
                        <a:spcAft>
                          <a:spcPts val="0"/>
                        </a:spcAft>
                        <a:buNone/>
                      </a:pPr>
                      <a:r>
                        <a:rPr b="1" lang="en" sz="1000"/>
                        <a:t>Conditional GAN</a:t>
                      </a:r>
                      <a:r>
                        <a:rPr lang="en" sz="1000"/>
                        <a:t> (Exploiting the given labels and preserving class identities in early stages)</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These GANs use extra label information and result in better quality images and are able to control how generated images will look. cGANs learn to produce better images by exploiting the information fed to the model.</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r>
              <a:tr h="457200">
                <a:tc>
                  <a:txBody>
                    <a:bodyPr/>
                    <a:lstStyle/>
                    <a:p>
                      <a:pPr indent="0" lvl="0" marL="0" rtl="0" algn="l">
                        <a:lnSpc>
                          <a:spcPct val="115000"/>
                        </a:lnSpc>
                        <a:spcBef>
                          <a:spcPts val="0"/>
                        </a:spcBef>
                        <a:spcAft>
                          <a:spcPts val="0"/>
                        </a:spcAft>
                        <a:buNone/>
                      </a:pPr>
                      <a:r>
                        <a:rPr b="1" lang="en" sz="1000"/>
                        <a:t>Cycle GAN</a:t>
                      </a:r>
                      <a:r>
                        <a:rPr lang="en" sz="1000"/>
                        <a:t> (For unpiared data)</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CycleGAN is an extension to the GAN for image-to-image translation without paired image data. That means that examples of the target image are not required as is the case with conditional GANs. This we have briefly covered in class</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r>
              <a:tr h="457200">
                <a:tc>
                  <a:txBody>
                    <a:bodyPr/>
                    <a:lstStyle/>
                    <a:p>
                      <a:pPr indent="0" lvl="0" marL="0" rtl="0" algn="l">
                        <a:lnSpc>
                          <a:spcPct val="115000"/>
                        </a:lnSpc>
                        <a:spcBef>
                          <a:spcPts val="0"/>
                        </a:spcBef>
                        <a:spcAft>
                          <a:spcPts val="0"/>
                        </a:spcAft>
                        <a:buNone/>
                      </a:pPr>
                      <a:r>
                        <a:rPr b="1" lang="en" sz="1000"/>
                        <a:t>PROGAN </a:t>
                      </a:r>
                      <a:r>
                        <a:rPr lang="en" sz="1000"/>
                        <a:t>(Improving images progressively and increasing depth of GANS)</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PROGan is a change to the architecture and training of GAN models that involves progressively increasing the model depth during the training process. </a:t>
                      </a:r>
                      <a:r>
                        <a:rPr i="1" lang="en" sz="1000"/>
                        <a:t>starting from a low resolution, we add new layers that model increasingly fine details as training progresses.</a:t>
                      </a:r>
                      <a:endParaRPr i="1"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r>
              <a:tr h="314325">
                <a:tc>
                  <a:txBody>
                    <a:bodyPr/>
                    <a:lstStyle/>
                    <a:p>
                      <a:pPr indent="0" lvl="0" marL="0" rtl="0" algn="l">
                        <a:lnSpc>
                          <a:spcPct val="115000"/>
                        </a:lnSpc>
                        <a:spcBef>
                          <a:spcPts val="0"/>
                        </a:spcBef>
                        <a:spcAft>
                          <a:spcPts val="0"/>
                        </a:spcAft>
                        <a:buNone/>
                      </a:pPr>
                      <a:r>
                        <a:rPr b="1" lang="en" sz="1000"/>
                        <a:t>StyleGAN </a:t>
                      </a:r>
                      <a:endParaRPr b="1"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(Idea is to grab features from latent code and reducing the load on generator, which now focuses on constant latent code)</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4"/>
          <p:cNvSpPr txBox="1"/>
          <p:nvPr/>
        </p:nvSpPr>
        <p:spPr>
          <a:xfrm>
            <a:off x="6557450" y="4692700"/>
            <a:ext cx="253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No ownership for any image</a:t>
            </a:r>
            <a:endParaRPr>
              <a:latin typeface="Lato"/>
              <a:ea typeface="Lato"/>
              <a:cs typeface="Lato"/>
              <a:sym typeface="Lato"/>
            </a:endParaRPr>
          </a:p>
        </p:txBody>
      </p:sp>
      <p:sp>
        <p:nvSpPr>
          <p:cNvPr id="178" name="Google Shape;178;p24"/>
          <p:cNvSpPr txBox="1"/>
          <p:nvPr/>
        </p:nvSpPr>
        <p:spPr>
          <a:xfrm>
            <a:off x="0" y="0"/>
            <a:ext cx="8913900" cy="517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StyleGAN2. This article explores changes made in… | by Connor Shorten | Towards Data Science</a:t>
            </a:r>
            <a:endParaRPr sz="900"/>
          </a:p>
          <a:p>
            <a:pPr indent="0" lvl="0" marL="0" rtl="0" algn="l">
              <a:spcBef>
                <a:spcPts val="0"/>
              </a:spcBef>
              <a:spcAft>
                <a:spcPts val="0"/>
              </a:spcAft>
              <a:buNone/>
            </a:pPr>
            <a:r>
              <a:rPr lang="en" sz="900"/>
              <a:t>https://towardsdatascience.com/stylegan2-ace6d3da405d</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Which Face is Real? Applying StyleGAN to Create Fake People - Exxact</a:t>
            </a:r>
            <a:endParaRPr sz="900"/>
          </a:p>
          <a:p>
            <a:pPr indent="0" lvl="0" marL="0" rtl="0" algn="l">
              <a:spcBef>
                <a:spcPts val="0"/>
              </a:spcBef>
              <a:spcAft>
                <a:spcPts val="0"/>
              </a:spcAft>
              <a:buNone/>
            </a:pPr>
            <a:r>
              <a:rPr lang="en" sz="900"/>
              <a:t>https://blog.exxactcorp.com/which-face-is-real-applying-stylegan-to-create-fake-people/</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From GAN basic to StyleGAN2. This post describes GAN basic… | by Akihiro FUJII | Analytics Vidhya | Medium</a:t>
            </a:r>
            <a:endParaRPr sz="900"/>
          </a:p>
          <a:p>
            <a:pPr indent="0" lvl="0" marL="0" rtl="0" algn="l">
              <a:spcBef>
                <a:spcPts val="0"/>
              </a:spcBef>
              <a:spcAft>
                <a:spcPts val="0"/>
              </a:spcAft>
              <a:buNone/>
            </a:pPr>
            <a:r>
              <a:rPr lang="en" sz="900"/>
              <a:t>https://medium.com/analytics-vidhya/from-gan-basic-to-stylegan2-680add7abe82</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Can anyone inform me please about the advantages and limitations of Generative Adversarial Networks (GANs) ?</a:t>
            </a:r>
            <a:endParaRPr sz="900"/>
          </a:p>
          <a:p>
            <a:pPr indent="0" lvl="0" marL="0" rtl="0" algn="l">
              <a:spcBef>
                <a:spcPts val="0"/>
              </a:spcBef>
              <a:spcAft>
                <a:spcPts val="0"/>
              </a:spcAft>
              <a:buNone/>
            </a:pPr>
            <a:r>
              <a:rPr lang="en" sz="900"/>
              <a:t>https://www.researchgate.net/post/Can-anyone-inform-me-please-about-the-advantages-and-limitations-of-Generative-Adversarial-Networks-GANs</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StyleGAN: Use machine learning to generate and customize realistic images | by Jamshed Khan | Heartbeat</a:t>
            </a:r>
            <a:endParaRPr sz="900"/>
          </a:p>
          <a:p>
            <a:pPr indent="0" lvl="0" marL="0" rtl="0" algn="l">
              <a:spcBef>
                <a:spcPts val="0"/>
              </a:spcBef>
              <a:spcAft>
                <a:spcPts val="0"/>
              </a:spcAft>
              <a:buNone/>
            </a:pPr>
            <a:r>
              <a:rPr lang="en" sz="900"/>
              <a:t>https://heartbeat.fritz.ai/stylegans-use-machine-learning-to-generate-and-customize-realistic-images-c943388dc672</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Which Face is Real?</a:t>
            </a:r>
            <a:endParaRPr sz="900"/>
          </a:p>
          <a:p>
            <a:pPr indent="0" lvl="0" marL="0" rtl="0" algn="l">
              <a:spcBef>
                <a:spcPts val="0"/>
              </a:spcBef>
              <a:spcAft>
                <a:spcPts val="0"/>
              </a:spcAft>
              <a:buNone/>
            </a:pPr>
            <a:r>
              <a:rPr lang="en" sz="900"/>
              <a:t>https://www.kdnuggets.com/2019/04/which-face-real-stylegan.html#:~:text=Generative%20models%20have%20a%20limitation,the%20differences%20in%20the%20photographs.</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Introduction to Generative Adversarial Networks (GANs): Types, and Applications, and Implementation | by Derrick Mwiti | Heartbeat</a:t>
            </a:r>
            <a:endParaRPr sz="900"/>
          </a:p>
          <a:p>
            <a:pPr indent="0" lvl="0" marL="0" rtl="0" algn="l">
              <a:spcBef>
                <a:spcPts val="0"/>
              </a:spcBef>
              <a:spcAft>
                <a:spcPts val="0"/>
              </a:spcAft>
              <a:buNone/>
            </a:pPr>
            <a:r>
              <a:rPr lang="en" sz="900"/>
              <a:t>https://heartbeat.fritz.ai/introduction-to-generative-adversarial-networks-gans-35ef44f21193</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6 GAN Architectures You Really Should Know - neptune.ai</a:t>
            </a:r>
            <a:endParaRPr sz="900"/>
          </a:p>
          <a:p>
            <a:pPr indent="0" lvl="0" marL="0" rtl="0" algn="l">
              <a:spcBef>
                <a:spcPts val="0"/>
              </a:spcBef>
              <a:spcAft>
                <a:spcPts val="0"/>
              </a:spcAft>
              <a:buNone/>
            </a:pPr>
            <a:r>
              <a:rPr lang="en" sz="900"/>
              <a:t>https://neptune.ai/blog/6-gan-architectures</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3 different types of generative adversarial networks (GANs) and how they work | Packt Hub</a:t>
            </a:r>
            <a:endParaRPr sz="900"/>
          </a:p>
          <a:p>
            <a:pPr indent="0" lvl="0" marL="0" rtl="0" algn="l">
              <a:spcBef>
                <a:spcPts val="0"/>
              </a:spcBef>
              <a:spcAft>
                <a:spcPts val="0"/>
              </a:spcAft>
              <a:buNone/>
            </a:pPr>
            <a:r>
              <a:rPr lang="en" sz="900"/>
              <a:t>https://hub.packtpub.com/3-different-types-of-generative-adversarial-networks-gans-and-how-they-work/</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GANs vs. Autoencoders: Comparison of Deep Generative Models | by Matthew Stewart, PhD Researcher | Towards Data Science</a:t>
            </a:r>
            <a:endParaRPr sz="900"/>
          </a:p>
          <a:p>
            <a:pPr indent="0" lvl="0" marL="0" rtl="0" algn="l">
              <a:spcBef>
                <a:spcPts val="0"/>
              </a:spcBef>
              <a:spcAft>
                <a:spcPts val="0"/>
              </a:spcAft>
              <a:buNone/>
            </a:pPr>
            <a:r>
              <a:rPr lang="en" sz="900"/>
              <a:t>https://towardsdatascience.com/gans-vs-autoencoders-comparison-of-deep-generative-models-985cf15936ea</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[StyleGAN] A Style-Based Generator Architecture for GANs, part 1 (algorithm review) | TDLS - YouTube</a:t>
            </a:r>
            <a:endParaRPr sz="900"/>
          </a:p>
          <a:p>
            <a:pPr indent="0" lvl="0" marL="0" rtl="0" algn="l">
              <a:spcBef>
                <a:spcPts val="0"/>
              </a:spcBef>
              <a:spcAft>
                <a:spcPts val="0"/>
              </a:spcAft>
              <a:buNone/>
            </a:pPr>
            <a:r>
              <a:rPr lang="en" sz="900"/>
              <a:t>https://www.youtube.com/watch?v=SPI5uGCnxlc&amp;ab_channel=MLExplained-AggregateIntellect-AI.SCIENCE</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A Gentle Introduction to StyleGAN the Style Generative Adversarial Network</a:t>
            </a:r>
            <a:endParaRPr sz="900"/>
          </a:p>
          <a:p>
            <a:pPr indent="0" lvl="0" marL="0" rtl="0" algn="l">
              <a:spcBef>
                <a:spcPts val="0"/>
              </a:spcBef>
              <a:spcAft>
                <a:spcPts val="0"/>
              </a:spcAft>
              <a:buNone/>
            </a:pPr>
            <a:r>
              <a:rPr lang="en" sz="900"/>
              <a:t>https://machinelearningmastery.com/introduction-to-style-generative-adversarial-network-stylegan/</a:t>
            </a:r>
            <a:endParaRPr sz="900"/>
          </a:p>
        </p:txBody>
      </p:sp>
      <p:sp>
        <p:nvSpPr>
          <p:cNvPr id="179" name="Google Shape;179;p24"/>
          <p:cNvSpPr txBox="1"/>
          <p:nvPr/>
        </p:nvSpPr>
        <p:spPr>
          <a:xfrm>
            <a:off x="6987775" y="481575"/>
            <a:ext cx="3000000" cy="43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50"/>
              <a:t>References</a:t>
            </a:r>
            <a:endParaRPr b="1" sz="165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we have learned so far...</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400050" lvl="0" marL="457200" rtl="0" algn="l">
              <a:spcBef>
                <a:spcPts val="0"/>
              </a:spcBef>
              <a:spcAft>
                <a:spcPts val="0"/>
              </a:spcAft>
              <a:buSzPts val="2700"/>
              <a:buChar char="●"/>
            </a:pPr>
            <a:r>
              <a:rPr lang="en" sz="2700"/>
              <a:t>Style Transfer</a:t>
            </a:r>
            <a:endParaRPr sz="2700"/>
          </a:p>
          <a:p>
            <a:pPr indent="-400050" lvl="0" marL="457200" rtl="0" algn="l">
              <a:spcBef>
                <a:spcPts val="0"/>
              </a:spcBef>
              <a:spcAft>
                <a:spcPts val="0"/>
              </a:spcAft>
              <a:buSzPts val="2700"/>
              <a:buChar char="●"/>
            </a:pPr>
            <a:r>
              <a:rPr lang="en" sz="2700"/>
              <a:t>Disentanglement</a:t>
            </a:r>
            <a:endParaRPr sz="2700"/>
          </a:p>
          <a:p>
            <a:pPr indent="-400050" lvl="0" marL="457200" rtl="0" algn="l">
              <a:spcBef>
                <a:spcPts val="0"/>
              </a:spcBef>
              <a:spcAft>
                <a:spcPts val="0"/>
              </a:spcAft>
              <a:buSzPts val="2700"/>
              <a:buChar char="●"/>
            </a:pPr>
            <a:r>
              <a:rPr lang="en" sz="2700"/>
              <a:t>Interpolation</a:t>
            </a:r>
            <a:endParaRPr sz="2700"/>
          </a:p>
        </p:txBody>
      </p:sp>
      <p:sp>
        <p:nvSpPr>
          <p:cNvPr id="94" name="Google Shape;94;p14"/>
          <p:cNvSpPr txBox="1"/>
          <p:nvPr/>
        </p:nvSpPr>
        <p:spPr>
          <a:xfrm>
            <a:off x="0" y="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		 	 	 		</a:t>
            </a:r>
            <a:endParaRPr/>
          </a:p>
          <a:p>
            <a:pPr indent="0" lvl="0" marL="0" rtl="0" algn="l">
              <a:spcBef>
                <a:spcPts val="0"/>
              </a:spcBef>
              <a:spcAft>
                <a:spcPts val="0"/>
              </a:spcAft>
              <a:buNone/>
            </a:pPr>
            <a:r>
              <a:rPr lang="en"/>
              <a:t>			 		</a:t>
            </a:r>
            <a:endParaRPr/>
          </a:p>
        </p:txBody>
      </p:sp>
      <p:pic>
        <p:nvPicPr>
          <p:cNvPr id="95" name="Google Shape;95;p14"/>
          <p:cNvPicPr preferRelativeResize="0"/>
          <p:nvPr/>
        </p:nvPicPr>
        <p:blipFill>
          <a:blip r:embed="rId3">
            <a:alphaModFix/>
          </a:blip>
          <a:stretch>
            <a:fillRect/>
          </a:stretch>
        </p:blipFill>
        <p:spPr>
          <a:xfrm>
            <a:off x="5481625" y="773200"/>
            <a:ext cx="3230024" cy="1626100"/>
          </a:xfrm>
          <a:prstGeom prst="rect">
            <a:avLst/>
          </a:prstGeom>
          <a:noFill/>
          <a:ln>
            <a:noFill/>
          </a:ln>
        </p:spPr>
      </p:pic>
      <p:pic>
        <p:nvPicPr>
          <p:cNvPr id="96" name="Google Shape;96;p14"/>
          <p:cNvPicPr preferRelativeResize="0"/>
          <p:nvPr/>
        </p:nvPicPr>
        <p:blipFill>
          <a:blip r:embed="rId4">
            <a:alphaModFix/>
          </a:blip>
          <a:stretch>
            <a:fillRect/>
          </a:stretch>
        </p:blipFill>
        <p:spPr>
          <a:xfrm>
            <a:off x="5863512" y="2500050"/>
            <a:ext cx="2466251" cy="2438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Claims:</a:t>
            </a:r>
            <a:endParaRPr/>
          </a:p>
        </p:txBody>
      </p:sp>
      <p:sp>
        <p:nvSpPr>
          <p:cNvPr id="102" name="Google Shape;102;p15"/>
          <p:cNvSpPr txBox="1"/>
          <p:nvPr>
            <p:ph idx="1" type="body"/>
          </p:nvPr>
        </p:nvSpPr>
        <p:spPr>
          <a:xfrm>
            <a:off x="729450" y="2078875"/>
            <a:ext cx="7688700" cy="84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Separating the latent factors from compact code.</a:t>
            </a:r>
            <a:endParaRPr/>
          </a:p>
          <a:p>
            <a:pPr indent="-311150" lvl="0" marL="457200" rtl="0" algn="l">
              <a:spcBef>
                <a:spcPts val="0"/>
              </a:spcBef>
              <a:spcAft>
                <a:spcPts val="0"/>
              </a:spcAft>
              <a:buSzPts val="1300"/>
              <a:buChar char="●"/>
            </a:pPr>
            <a:r>
              <a:rPr lang="en"/>
              <a:t>Interpolation and Disentanglement between features</a:t>
            </a:r>
            <a:endParaRPr/>
          </a:p>
        </p:txBody>
      </p:sp>
      <p:sp>
        <p:nvSpPr>
          <p:cNvPr id="103" name="Google Shape;103;p15"/>
          <p:cNvSpPr txBox="1"/>
          <p:nvPr>
            <p:ph type="title"/>
          </p:nvPr>
        </p:nvSpPr>
        <p:spPr>
          <a:xfrm>
            <a:off x="729450" y="30694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Principle Idea</a:t>
            </a:r>
            <a:r>
              <a:rPr lang="en"/>
              <a:t>:</a:t>
            </a:r>
            <a:endParaRPr/>
          </a:p>
        </p:txBody>
      </p:sp>
      <p:sp>
        <p:nvSpPr>
          <p:cNvPr id="104" name="Google Shape;104;p15"/>
          <p:cNvSpPr txBox="1"/>
          <p:nvPr>
            <p:ph idx="1" type="body"/>
          </p:nvPr>
        </p:nvSpPr>
        <p:spPr>
          <a:xfrm>
            <a:off x="727650" y="3753975"/>
            <a:ext cx="7688700" cy="841200"/>
          </a:xfrm>
          <a:prstGeom prst="rect">
            <a:avLst/>
          </a:prstGeom>
        </p:spPr>
        <p:txBody>
          <a:bodyPr anchorCtr="0" anchor="t" bIns="91425" lIns="91425" spcFirstLastPara="1" rIns="91425" wrap="square" tIns="91425">
            <a:normAutofit fontScale="77500" lnSpcReduction="20000"/>
          </a:bodyPr>
          <a:lstStyle/>
          <a:p>
            <a:pPr indent="-322103" lvl="0" marL="457200" rtl="0" algn="l">
              <a:spcBef>
                <a:spcPts val="0"/>
              </a:spcBef>
              <a:spcAft>
                <a:spcPts val="0"/>
              </a:spcAft>
              <a:buSzPct val="100000"/>
              <a:buChar char="●"/>
            </a:pPr>
            <a:r>
              <a:rPr lang="en" sz="1900"/>
              <a:t>Reduce the workload of generator.</a:t>
            </a:r>
            <a:endParaRPr sz="1900"/>
          </a:p>
          <a:p>
            <a:pPr indent="-322103" lvl="0" marL="457200" rtl="0" algn="l">
              <a:spcBef>
                <a:spcPts val="0"/>
              </a:spcBef>
              <a:spcAft>
                <a:spcPts val="0"/>
              </a:spcAft>
              <a:buSzPct val="100000"/>
              <a:buChar char="●"/>
            </a:pPr>
            <a:r>
              <a:rPr lang="en" sz="1900"/>
              <a:t>Generator</a:t>
            </a:r>
            <a:r>
              <a:rPr lang="en" sz="1900"/>
              <a:t> sees a processed input.</a:t>
            </a:r>
            <a:endParaRPr sz="1900"/>
          </a:p>
          <a:p>
            <a:pPr indent="-322103" lvl="0" marL="457200" rtl="0" algn="l">
              <a:spcBef>
                <a:spcPts val="0"/>
              </a:spcBef>
              <a:spcAft>
                <a:spcPts val="0"/>
              </a:spcAft>
              <a:buSzPct val="100000"/>
              <a:buChar char="●"/>
            </a:pPr>
            <a:r>
              <a:rPr lang="en" sz="1900"/>
              <a:t>Directly controlling the image features.</a:t>
            </a: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Entanglement?</a:t>
            </a:r>
            <a:endParaRPr/>
          </a:p>
        </p:txBody>
      </p:sp>
      <p:sp>
        <p:nvSpPr>
          <p:cNvPr id="110" name="Google Shape;110;p16"/>
          <p:cNvSpPr txBox="1"/>
          <p:nvPr>
            <p:ph idx="1" type="body"/>
          </p:nvPr>
        </p:nvSpPr>
        <p:spPr>
          <a:xfrm>
            <a:off x="729450" y="2078875"/>
            <a:ext cx="7688700" cy="9846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SzPts val="1600"/>
              <a:buChar char="●"/>
            </a:pPr>
            <a:r>
              <a:rPr lang="en" sz="1600"/>
              <a:t>Previous work mainly focussed to match the generated image to be as close as </a:t>
            </a:r>
            <a:r>
              <a:rPr lang="en" sz="1600"/>
              <a:t>ground</a:t>
            </a:r>
            <a:r>
              <a:rPr lang="en" sz="1600"/>
              <a:t> truth. The features are learned directly from the image.</a:t>
            </a:r>
            <a:endParaRPr sz="1600"/>
          </a:p>
          <a:p>
            <a:pPr indent="-330200" lvl="0" marL="457200" rtl="0" algn="l">
              <a:spcBef>
                <a:spcPts val="0"/>
              </a:spcBef>
              <a:spcAft>
                <a:spcPts val="0"/>
              </a:spcAft>
              <a:buSzPts val="1600"/>
              <a:buChar char="●"/>
            </a:pPr>
            <a:r>
              <a:rPr lang="en" sz="1600"/>
              <a:t>This brings unavoidable </a:t>
            </a:r>
            <a:r>
              <a:rPr lang="en" sz="1600"/>
              <a:t>constraints</a:t>
            </a:r>
            <a:r>
              <a:rPr lang="en" sz="1600"/>
              <a:t> and features gets entangled to one another.</a:t>
            </a:r>
            <a:endParaRPr sz="1600"/>
          </a:p>
        </p:txBody>
      </p:sp>
      <p:sp>
        <p:nvSpPr>
          <p:cNvPr id="111" name="Google Shape;111;p16"/>
          <p:cNvSpPr txBox="1"/>
          <p:nvPr>
            <p:ph type="title"/>
          </p:nvPr>
        </p:nvSpPr>
        <p:spPr>
          <a:xfrm>
            <a:off x="840875" y="32885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 overcome entanglement:</a:t>
            </a:r>
            <a:endParaRPr/>
          </a:p>
        </p:txBody>
      </p:sp>
      <p:sp>
        <p:nvSpPr>
          <p:cNvPr id="112" name="Google Shape;112;p16"/>
          <p:cNvSpPr txBox="1"/>
          <p:nvPr>
            <p:ph idx="1" type="body"/>
          </p:nvPr>
        </p:nvSpPr>
        <p:spPr>
          <a:xfrm>
            <a:off x="840875" y="4048725"/>
            <a:ext cx="7688700" cy="9846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SzPts val="1600"/>
              <a:buChar char="●"/>
            </a:pPr>
            <a:r>
              <a:rPr lang="en" sz="1600"/>
              <a:t>Break the correlation which is developed inherently and learn a compact code which is constant.</a:t>
            </a:r>
            <a:endParaRPr sz="1600"/>
          </a:p>
          <a:p>
            <a:pPr indent="-330200" lvl="0" marL="457200" rtl="0" algn="l">
              <a:spcBef>
                <a:spcPts val="0"/>
              </a:spcBef>
              <a:spcAft>
                <a:spcPts val="0"/>
              </a:spcAft>
              <a:buSzPts val="1600"/>
              <a:buChar char="●"/>
            </a:pPr>
            <a:r>
              <a:rPr lang="en" sz="1600"/>
              <a:t>Allow disentanglement.</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entanglement gets developed…</a:t>
            </a:r>
            <a:endParaRPr/>
          </a:p>
          <a:p>
            <a:pPr indent="0" lvl="0" marL="0" rtl="0" algn="l">
              <a:spcBef>
                <a:spcPts val="0"/>
              </a:spcBef>
              <a:spcAft>
                <a:spcPts val="0"/>
              </a:spcAft>
              <a:buNone/>
            </a:pPr>
            <a:r>
              <a:t/>
            </a:r>
            <a:endParaRPr/>
          </a:p>
        </p:txBody>
      </p:sp>
      <p:sp>
        <p:nvSpPr>
          <p:cNvPr id="118" name="Google Shape;118;p17"/>
          <p:cNvSpPr txBox="1"/>
          <p:nvPr>
            <p:ph idx="1" type="body"/>
          </p:nvPr>
        </p:nvSpPr>
        <p:spPr>
          <a:xfrm>
            <a:off x="729450" y="2078875"/>
            <a:ext cx="5008200" cy="1906800"/>
          </a:xfrm>
          <a:prstGeom prst="rect">
            <a:avLst/>
          </a:prstGeom>
        </p:spPr>
        <p:txBody>
          <a:bodyPr anchorCtr="0" anchor="t" bIns="91425" lIns="91425" spcFirstLastPara="1" rIns="91425" wrap="square" tIns="91425">
            <a:normAutofit lnSpcReduction="20000"/>
          </a:bodyPr>
          <a:lstStyle/>
          <a:p>
            <a:pPr indent="-336550" lvl="0" marL="457200" rtl="0" algn="l">
              <a:spcBef>
                <a:spcPts val="0"/>
              </a:spcBef>
              <a:spcAft>
                <a:spcPts val="0"/>
              </a:spcAft>
              <a:buSzPts val="1700"/>
              <a:buChar char="●"/>
            </a:pPr>
            <a:r>
              <a:rPr lang="en" sz="1700"/>
              <a:t>Recall what we have studied in class.</a:t>
            </a:r>
            <a:endParaRPr sz="1700"/>
          </a:p>
          <a:p>
            <a:pPr indent="-336550" lvl="0" marL="457200" rtl="0" algn="l">
              <a:spcBef>
                <a:spcPts val="0"/>
              </a:spcBef>
              <a:spcAft>
                <a:spcPts val="0"/>
              </a:spcAft>
              <a:buSzPts val="1700"/>
              <a:buChar char="●"/>
            </a:pPr>
            <a:r>
              <a:rPr lang="en" sz="1700"/>
              <a:t>Gr and Dr models</a:t>
            </a:r>
            <a:endParaRPr sz="1700"/>
          </a:p>
          <a:p>
            <a:pPr indent="-336550" lvl="0" marL="457200" rtl="0" algn="l">
              <a:spcBef>
                <a:spcPts val="0"/>
              </a:spcBef>
              <a:spcAft>
                <a:spcPts val="0"/>
              </a:spcAft>
              <a:buSzPts val="1700"/>
              <a:buChar char="●"/>
            </a:pPr>
            <a:r>
              <a:rPr lang="en" sz="1700"/>
              <a:t>Pr(Observation) = Pr (Synthetic Observation)</a:t>
            </a:r>
            <a:endParaRPr sz="1700"/>
          </a:p>
          <a:p>
            <a:pPr indent="-336550" lvl="0" marL="457200" rtl="0" algn="l">
              <a:spcBef>
                <a:spcPts val="0"/>
              </a:spcBef>
              <a:spcAft>
                <a:spcPts val="0"/>
              </a:spcAft>
              <a:buSzPts val="1700"/>
              <a:buChar char="●"/>
            </a:pPr>
            <a:r>
              <a:rPr lang="en" sz="1700"/>
              <a:t>Nash </a:t>
            </a:r>
            <a:r>
              <a:rPr lang="en" sz="1700"/>
              <a:t>Equilibrium</a:t>
            </a:r>
            <a:endParaRPr sz="1700"/>
          </a:p>
          <a:p>
            <a:pPr indent="-336550" lvl="0" marL="457200" rtl="0" algn="l">
              <a:spcBef>
                <a:spcPts val="0"/>
              </a:spcBef>
              <a:spcAft>
                <a:spcPts val="0"/>
              </a:spcAft>
              <a:buSzPts val="1700"/>
              <a:buChar char="●"/>
            </a:pPr>
            <a:r>
              <a:rPr lang="en" sz="1700"/>
              <a:t>Same with VAE (</a:t>
            </a:r>
            <a:r>
              <a:rPr lang="en" sz="1700"/>
              <a:t>matching</a:t>
            </a:r>
            <a:r>
              <a:rPr lang="en" sz="1700"/>
              <a:t> </a:t>
            </a:r>
            <a:r>
              <a:rPr lang="en" sz="1700"/>
              <a:t>Probabilities</a:t>
            </a:r>
            <a:r>
              <a:rPr lang="en" sz="1700"/>
              <a:t>)</a:t>
            </a:r>
            <a:endParaRPr sz="1700"/>
          </a:p>
          <a:p>
            <a:pPr indent="-336550" lvl="0" marL="457200" rtl="0" algn="l">
              <a:spcBef>
                <a:spcPts val="0"/>
              </a:spcBef>
              <a:spcAft>
                <a:spcPts val="0"/>
              </a:spcAft>
              <a:buSzPts val="1700"/>
              <a:buChar char="●"/>
            </a:pPr>
            <a:r>
              <a:rPr lang="en" sz="1700"/>
              <a:t>This is where features gets entangled with each other</a:t>
            </a:r>
            <a:endParaRPr sz="1700"/>
          </a:p>
        </p:txBody>
      </p:sp>
      <p:pic>
        <p:nvPicPr>
          <p:cNvPr id="119" name="Google Shape;119;p17"/>
          <p:cNvPicPr preferRelativeResize="0"/>
          <p:nvPr/>
        </p:nvPicPr>
        <p:blipFill>
          <a:blip r:embed="rId3">
            <a:alphaModFix/>
          </a:blip>
          <a:stretch>
            <a:fillRect/>
          </a:stretch>
        </p:blipFill>
        <p:spPr>
          <a:xfrm>
            <a:off x="5539725" y="3750050"/>
            <a:ext cx="3604274" cy="1393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727650" y="5707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Quick relook to architecture and Properties:</a:t>
            </a:r>
            <a:endParaRPr/>
          </a:p>
        </p:txBody>
      </p:sp>
      <p:pic>
        <p:nvPicPr>
          <p:cNvPr id="125" name="Google Shape;125;p18"/>
          <p:cNvPicPr preferRelativeResize="0"/>
          <p:nvPr/>
        </p:nvPicPr>
        <p:blipFill>
          <a:blip r:embed="rId3">
            <a:alphaModFix/>
          </a:blip>
          <a:stretch>
            <a:fillRect/>
          </a:stretch>
        </p:blipFill>
        <p:spPr>
          <a:xfrm>
            <a:off x="727649" y="1341550"/>
            <a:ext cx="4035450" cy="3566349"/>
          </a:xfrm>
          <a:prstGeom prst="rect">
            <a:avLst/>
          </a:prstGeom>
          <a:noFill/>
          <a:ln>
            <a:noFill/>
          </a:ln>
        </p:spPr>
      </p:pic>
      <p:pic>
        <p:nvPicPr>
          <p:cNvPr id="126" name="Google Shape;126;p18"/>
          <p:cNvPicPr preferRelativeResize="0"/>
          <p:nvPr/>
        </p:nvPicPr>
        <p:blipFill>
          <a:blip r:embed="rId4">
            <a:alphaModFix/>
          </a:blip>
          <a:stretch>
            <a:fillRect/>
          </a:stretch>
        </p:blipFill>
        <p:spPr>
          <a:xfrm>
            <a:off x="4620950" y="2699925"/>
            <a:ext cx="4477502" cy="849600"/>
          </a:xfrm>
          <a:prstGeom prst="rect">
            <a:avLst/>
          </a:prstGeom>
          <a:noFill/>
          <a:ln>
            <a:noFill/>
          </a:ln>
        </p:spPr>
      </p:pic>
      <p:sp>
        <p:nvSpPr>
          <p:cNvPr id="127" name="Google Shape;127;p18"/>
          <p:cNvSpPr txBox="1"/>
          <p:nvPr/>
        </p:nvSpPr>
        <p:spPr>
          <a:xfrm>
            <a:off x="5522600" y="1341550"/>
            <a:ext cx="3000000" cy="131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mapping network is introduced in the Style Gan which extracts the features already for the generator.</a:t>
            </a:r>
            <a:endParaRPr sz="1650"/>
          </a:p>
        </p:txBody>
      </p:sp>
      <p:sp>
        <p:nvSpPr>
          <p:cNvPr id="128" name="Google Shape;128;p18"/>
          <p:cNvSpPr txBox="1"/>
          <p:nvPr/>
        </p:nvSpPr>
        <p:spPr>
          <a:xfrm>
            <a:off x="5522600" y="3473375"/>
            <a:ext cx="3000000" cy="160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latent vector W which is also called as intermediate controls generator with Adaptive Instance Normalisation</a:t>
            </a:r>
            <a:endParaRPr sz="165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 quick comparison with ProGAN:</a:t>
            </a:r>
            <a:endParaRPr/>
          </a:p>
        </p:txBody>
      </p:sp>
      <p:sp>
        <p:nvSpPr>
          <p:cNvPr id="134" name="Google Shape;134;p19"/>
          <p:cNvSpPr txBox="1"/>
          <p:nvPr>
            <p:ph idx="1" type="body"/>
          </p:nvPr>
        </p:nvSpPr>
        <p:spPr>
          <a:xfrm>
            <a:off x="729450" y="2078875"/>
            <a:ext cx="7688700" cy="8106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Quality</a:t>
            </a:r>
            <a:r>
              <a:rPr lang="en"/>
              <a:t> of Generated Images</a:t>
            </a:r>
            <a:endParaRPr/>
          </a:p>
          <a:p>
            <a:pPr indent="-311150" lvl="0" marL="457200" rtl="0" algn="l">
              <a:spcBef>
                <a:spcPts val="0"/>
              </a:spcBef>
              <a:spcAft>
                <a:spcPts val="0"/>
              </a:spcAft>
              <a:buSzPts val="1300"/>
              <a:buChar char="●"/>
            </a:pPr>
            <a:r>
              <a:rPr lang="en"/>
              <a:t>How ProGan works?</a:t>
            </a:r>
            <a:endParaRPr/>
          </a:p>
          <a:p>
            <a:pPr indent="-311150" lvl="0" marL="457200" rtl="0" algn="l">
              <a:spcBef>
                <a:spcPts val="0"/>
              </a:spcBef>
              <a:spcAft>
                <a:spcPts val="0"/>
              </a:spcAft>
              <a:buSzPts val="1300"/>
              <a:buChar char="●"/>
            </a:pPr>
            <a:r>
              <a:rPr lang="en"/>
              <a:t>Why not ProGAN?</a:t>
            </a:r>
            <a:endParaRPr/>
          </a:p>
        </p:txBody>
      </p:sp>
      <p:sp>
        <p:nvSpPr>
          <p:cNvPr id="135" name="Google Shape;135;p19"/>
          <p:cNvSpPr txBox="1"/>
          <p:nvPr>
            <p:ph type="title"/>
          </p:nvPr>
        </p:nvSpPr>
        <p:spPr>
          <a:xfrm>
            <a:off x="729450" y="31145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Demerits of ProGAN:</a:t>
            </a:r>
            <a:endParaRPr/>
          </a:p>
        </p:txBody>
      </p:sp>
      <p:sp>
        <p:nvSpPr>
          <p:cNvPr id="136" name="Google Shape;136;p19"/>
          <p:cNvSpPr txBox="1"/>
          <p:nvPr/>
        </p:nvSpPr>
        <p:spPr>
          <a:xfrm>
            <a:off x="102450" y="3698825"/>
            <a:ext cx="3000000" cy="131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attempt to tweak anything changes the whole distribution of the image quality</a:t>
            </a:r>
            <a:endParaRPr sz="1650"/>
          </a:p>
        </p:txBody>
      </p:sp>
      <p:sp>
        <p:nvSpPr>
          <p:cNvPr id="137" name="Google Shape;137;p19"/>
          <p:cNvSpPr txBox="1"/>
          <p:nvPr/>
        </p:nvSpPr>
        <p:spPr>
          <a:xfrm>
            <a:off x="3287700" y="3698825"/>
            <a:ext cx="3000000" cy="131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Do not learn any face specific features and Features are learned as if it is mugging up the information.</a:t>
            </a:r>
            <a:endParaRPr sz="1650"/>
          </a:p>
        </p:txBody>
      </p:sp>
      <p:sp>
        <p:nvSpPr>
          <p:cNvPr id="138" name="Google Shape;138;p19"/>
          <p:cNvSpPr txBox="1"/>
          <p:nvPr/>
        </p:nvSpPr>
        <p:spPr>
          <a:xfrm>
            <a:off x="6144000" y="1914300"/>
            <a:ext cx="3000000" cy="43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Improvement is StyleGAN...</a:t>
            </a:r>
            <a:endParaRPr sz="165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Further Improvements:</a:t>
            </a:r>
            <a:endParaRPr/>
          </a:p>
        </p:txBody>
      </p:sp>
      <p:sp>
        <p:nvSpPr>
          <p:cNvPr id="144" name="Google Shape;144;p20"/>
          <p:cNvSpPr txBox="1"/>
          <p:nvPr/>
        </p:nvSpPr>
        <p:spPr>
          <a:xfrm>
            <a:off x="1067575" y="1997975"/>
            <a:ext cx="3000000" cy="730800"/>
          </a:xfrm>
          <a:prstGeom prst="rect">
            <a:avLst/>
          </a:prstGeom>
          <a:noFill/>
          <a:ln>
            <a:noFill/>
          </a:ln>
        </p:spPr>
        <p:txBody>
          <a:bodyPr anchorCtr="0" anchor="t" bIns="91425" lIns="91425" spcFirstLastPara="1" rIns="91425" wrap="square" tIns="91425">
            <a:spAutoFit/>
          </a:bodyPr>
          <a:lstStyle/>
          <a:p>
            <a:pPr indent="-333375" lvl="0" marL="457200" rtl="0" algn="l">
              <a:lnSpc>
                <a:spcPct val="115000"/>
              </a:lnSpc>
              <a:spcBef>
                <a:spcPts val="0"/>
              </a:spcBef>
              <a:spcAft>
                <a:spcPts val="0"/>
              </a:spcAft>
              <a:buSzPts val="1650"/>
              <a:buAutoNum type="arabicPeriod"/>
            </a:pPr>
            <a:r>
              <a:rPr b="1" lang="en" sz="1650"/>
              <a:t>Style Mixing</a:t>
            </a:r>
            <a:endParaRPr b="1" sz="1650"/>
          </a:p>
          <a:p>
            <a:pPr indent="-333375" lvl="0" marL="457200" rtl="0" algn="l">
              <a:lnSpc>
                <a:spcPct val="115000"/>
              </a:lnSpc>
              <a:spcBef>
                <a:spcPts val="0"/>
              </a:spcBef>
              <a:spcAft>
                <a:spcPts val="0"/>
              </a:spcAft>
              <a:buSzPts val="1650"/>
              <a:buAutoNum type="arabicPeriod"/>
            </a:pPr>
            <a:r>
              <a:rPr b="1" lang="en" sz="1650"/>
              <a:t>Stochastic Variation</a:t>
            </a:r>
            <a:endParaRPr b="1" sz="1650"/>
          </a:p>
        </p:txBody>
      </p:sp>
      <p:sp>
        <p:nvSpPr>
          <p:cNvPr id="145" name="Google Shape;145;p20"/>
          <p:cNvSpPr txBox="1"/>
          <p:nvPr/>
        </p:nvSpPr>
        <p:spPr>
          <a:xfrm>
            <a:off x="4651700" y="1495225"/>
            <a:ext cx="3000000" cy="160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This created amazing results where a single image is released from two types of latent codes w1 and w2 from z1 and z2.</a:t>
            </a:r>
            <a:endParaRPr sz="1650"/>
          </a:p>
        </p:txBody>
      </p:sp>
      <p:sp>
        <p:nvSpPr>
          <p:cNvPr id="146" name="Google Shape;146;p20"/>
          <p:cNvSpPr txBox="1"/>
          <p:nvPr/>
        </p:nvSpPr>
        <p:spPr>
          <a:xfrm>
            <a:off x="4651700" y="3102025"/>
            <a:ext cx="3000000" cy="102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P</a:t>
            </a:r>
            <a:r>
              <a:rPr lang="en" sz="1650"/>
              <a:t>revents the network to memorise the features that are correlated</a:t>
            </a:r>
            <a:endParaRPr sz="1650"/>
          </a:p>
        </p:txBody>
      </p:sp>
      <p:sp>
        <p:nvSpPr>
          <p:cNvPr id="147" name="Google Shape;147;p20"/>
          <p:cNvSpPr txBox="1"/>
          <p:nvPr/>
        </p:nvSpPr>
        <p:spPr>
          <a:xfrm>
            <a:off x="870925" y="3102025"/>
            <a:ext cx="3000000" cy="131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A</a:t>
            </a:r>
            <a:r>
              <a:rPr lang="en" sz="1650"/>
              <a:t>dding per pixel noise will help in better understanding of the minute textures in the images</a:t>
            </a:r>
            <a:endParaRPr sz="1650"/>
          </a:p>
        </p:txBody>
      </p:sp>
      <p:pic>
        <p:nvPicPr>
          <p:cNvPr id="148" name="Google Shape;148;p20"/>
          <p:cNvPicPr preferRelativeResize="0"/>
          <p:nvPr/>
        </p:nvPicPr>
        <p:blipFill>
          <a:blip r:embed="rId3">
            <a:alphaModFix/>
          </a:blip>
          <a:stretch>
            <a:fillRect/>
          </a:stretch>
        </p:blipFill>
        <p:spPr>
          <a:xfrm>
            <a:off x="6986450" y="4036926"/>
            <a:ext cx="2157549" cy="1106574"/>
          </a:xfrm>
          <a:prstGeom prst="rect">
            <a:avLst/>
          </a:prstGeom>
          <a:noFill/>
          <a:ln>
            <a:noFill/>
          </a:ln>
        </p:spPr>
      </p:pic>
      <p:sp>
        <p:nvSpPr>
          <p:cNvPr id="149" name="Google Shape;149;p20"/>
          <p:cNvSpPr txBox="1"/>
          <p:nvPr/>
        </p:nvSpPr>
        <p:spPr>
          <a:xfrm>
            <a:off x="3870925" y="4827888"/>
            <a:ext cx="3000000" cy="31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850" u="sng">
                <a:solidFill>
                  <a:schemeClr val="hlink"/>
                </a:solidFill>
                <a:hlinkClick r:id="rId4"/>
              </a:rPr>
              <a:t>https://youtu.be/kSLJriaOumA</a:t>
            </a:r>
            <a:endParaRPr sz="850" u="sng">
              <a:solidFill>
                <a:schemeClr val="hlink"/>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Disentanglement Studies:</a:t>
            </a:r>
            <a:endParaRPr/>
          </a:p>
        </p:txBody>
      </p:sp>
      <p:sp>
        <p:nvSpPr>
          <p:cNvPr id="155" name="Google Shape;155;p21"/>
          <p:cNvSpPr txBox="1"/>
          <p:nvPr/>
        </p:nvSpPr>
        <p:spPr>
          <a:xfrm>
            <a:off x="1067575" y="1997975"/>
            <a:ext cx="3000000" cy="1022700"/>
          </a:xfrm>
          <a:prstGeom prst="rect">
            <a:avLst/>
          </a:prstGeom>
          <a:noFill/>
          <a:ln>
            <a:noFill/>
          </a:ln>
        </p:spPr>
        <p:txBody>
          <a:bodyPr anchorCtr="0" anchor="t" bIns="91425" lIns="91425" spcFirstLastPara="1" rIns="91425" wrap="square" tIns="91425">
            <a:spAutoFit/>
          </a:bodyPr>
          <a:lstStyle/>
          <a:p>
            <a:pPr indent="-333375" lvl="0" marL="457200" rtl="0" algn="l">
              <a:lnSpc>
                <a:spcPct val="115000"/>
              </a:lnSpc>
              <a:spcBef>
                <a:spcPts val="0"/>
              </a:spcBef>
              <a:spcAft>
                <a:spcPts val="0"/>
              </a:spcAft>
              <a:buSzPts val="1650"/>
              <a:buAutoNum type="arabicPeriod"/>
            </a:pPr>
            <a:r>
              <a:rPr b="1" lang="en" sz="1650"/>
              <a:t>Perceptual Path Length</a:t>
            </a:r>
            <a:endParaRPr b="1" sz="1650"/>
          </a:p>
          <a:p>
            <a:pPr indent="-333375" lvl="0" marL="457200" rtl="0" algn="l">
              <a:lnSpc>
                <a:spcPct val="115000"/>
              </a:lnSpc>
              <a:spcBef>
                <a:spcPts val="0"/>
              </a:spcBef>
              <a:spcAft>
                <a:spcPts val="0"/>
              </a:spcAft>
              <a:buSzPts val="1650"/>
              <a:buAutoNum type="arabicPeriod"/>
            </a:pPr>
            <a:r>
              <a:rPr b="1" lang="en" sz="1650"/>
              <a:t>Linear </a:t>
            </a:r>
            <a:r>
              <a:rPr b="1" lang="en" sz="1650"/>
              <a:t>Separability (Known already)</a:t>
            </a:r>
            <a:endParaRPr b="1" sz="1650"/>
          </a:p>
        </p:txBody>
      </p:sp>
      <p:sp>
        <p:nvSpPr>
          <p:cNvPr id="156" name="Google Shape;156;p21"/>
          <p:cNvSpPr txBox="1"/>
          <p:nvPr/>
        </p:nvSpPr>
        <p:spPr>
          <a:xfrm>
            <a:off x="4572000" y="1318650"/>
            <a:ext cx="3000000" cy="76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850"/>
              <a:t>it is true that if we had latent codes of each of the face features we would be able to control the features in the image and come up with a completely different representation</a:t>
            </a:r>
            <a:endParaRPr sz="850"/>
          </a:p>
        </p:txBody>
      </p:sp>
      <p:pic>
        <p:nvPicPr>
          <p:cNvPr id="157" name="Google Shape;157;p21"/>
          <p:cNvPicPr preferRelativeResize="0"/>
          <p:nvPr/>
        </p:nvPicPr>
        <p:blipFill>
          <a:blip r:embed="rId3">
            <a:alphaModFix/>
          </a:blip>
          <a:stretch>
            <a:fillRect/>
          </a:stretch>
        </p:blipFill>
        <p:spPr>
          <a:xfrm>
            <a:off x="4219975" y="2237850"/>
            <a:ext cx="4406416" cy="2753250"/>
          </a:xfrm>
          <a:prstGeom prst="rect">
            <a:avLst/>
          </a:prstGeom>
          <a:noFill/>
          <a:ln>
            <a:noFill/>
          </a:ln>
        </p:spPr>
      </p:pic>
      <p:sp>
        <p:nvSpPr>
          <p:cNvPr id="158" name="Google Shape;158;p21"/>
          <p:cNvSpPr txBox="1"/>
          <p:nvPr/>
        </p:nvSpPr>
        <p:spPr>
          <a:xfrm>
            <a:off x="6238525" y="2290175"/>
            <a:ext cx="3000000" cy="43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50"/>
              <a:t>Perceptual Path Length</a:t>
            </a:r>
            <a:endParaRPr/>
          </a:p>
        </p:txBody>
      </p:sp>
      <p:sp>
        <p:nvSpPr>
          <p:cNvPr id="159" name="Google Shape;159;p21"/>
          <p:cNvSpPr txBox="1"/>
          <p:nvPr/>
        </p:nvSpPr>
        <p:spPr>
          <a:xfrm>
            <a:off x="573775" y="3319725"/>
            <a:ext cx="3000000" cy="1171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950"/>
              <a:t>This will find the distance between feature maps visually. If separating the images far off and we observe a drastic change, this means the feature maps are entangled. Suppose removing the hair feature removes ears also, then we need to take care of it as removing hair shall not remove ears.</a:t>
            </a:r>
            <a:endParaRPr sz="95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